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5"/>
  </p:notesMasterIdLst>
  <p:handoutMasterIdLst>
    <p:handoutMasterId r:id="rId6"/>
  </p:handoutMasterIdLst>
  <p:sldIdLst>
    <p:sldId id="474" r:id="rId2"/>
    <p:sldId id="786" r:id="rId3"/>
    <p:sldId id="787" r:id="rId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luk M Aktan" initials="HMA" lastIdx="1" clrIdx="0">
    <p:extLst>
      <p:ext uri="{19B8F6BF-5375-455C-9EA6-DF929625EA0E}">
        <p15:presenceInfo xmlns:p15="http://schemas.microsoft.com/office/powerpoint/2012/main" userId="Haluk M Aktan" providerId="None"/>
      </p:ext>
    </p:extLst>
  </p:cmAuthor>
  <p:cmAuthor id="2" name="Windows User" initials="WU" lastIdx="1" clrIdx="1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BF3F3"/>
    <a:srgbClr val="E8E3EE"/>
    <a:srgbClr val="000099"/>
    <a:srgbClr val="FFFF00"/>
    <a:srgbClr val="FFFF99"/>
    <a:srgbClr val="3333FF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EBE5371-6610-4444-AFB5-C7AD94F30046}">
  <a:tblStyle styleId="{2EBE5371-6610-4444-AFB5-C7AD94F30046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0994" autoAdjust="0"/>
  </p:normalViewPr>
  <p:slideViewPr>
    <p:cSldViewPr snapToGrid="0">
      <p:cViewPr varScale="1">
        <p:scale>
          <a:sx n="100" d="100"/>
          <a:sy n="100" d="100"/>
        </p:scale>
        <p:origin x="2064" y="16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FA067C-2BD4-4922-9ED4-CFDAAC0ED23D}" type="datetimeFigureOut">
              <a:rPr lang="en-US" smtClean="0"/>
              <a:t>2/10/2021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1C5725-4D76-4B75-B43C-2493B1B190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3064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1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140291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Shape 14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2958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49" name="Shape 14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1147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49" name="Shape 14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5546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6" name="Shape 4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 type="vertTx">
  <p:cSld name="VERTICAL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5" r:id="rId4"/>
    <p:sldLayoutId id="2147483656" r:id="rId5"/>
    <p:sldLayoutId id="2147483657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24"/>
          <p:cNvSpPr txBox="1"/>
          <p:nvPr/>
        </p:nvSpPr>
        <p:spPr>
          <a:xfrm>
            <a:off x="-5863" y="3701"/>
            <a:ext cx="9149863" cy="548640"/>
          </a:xfrm>
          <a:prstGeom prst="rect">
            <a:avLst/>
          </a:prstGeom>
          <a:gradFill>
            <a:gsLst>
              <a:gs pos="0">
                <a:srgbClr val="66CCFF"/>
              </a:gs>
              <a:gs pos="100000">
                <a:srgbClr val="CCECFF"/>
              </a:gs>
            </a:gsLst>
            <a:lin ang="540000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000099"/>
                </a:solidFill>
              </a:rPr>
              <a:t>Overview</a:t>
            </a:r>
            <a:endParaRPr lang="en-US" sz="3600" b="1" i="0" u="none" strike="noStrike" cap="none" dirty="0">
              <a:solidFill>
                <a:srgbClr val="0000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C20AAD-8E2C-4CA3-955E-0FF3A301CA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25" t="2639" r="1563" b="4027"/>
          <a:stretch/>
        </p:blipFill>
        <p:spPr>
          <a:xfrm>
            <a:off x="560145" y="693795"/>
            <a:ext cx="7764705" cy="588798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BE86F08-910D-4041-8EB5-182D0809D714}"/>
              </a:ext>
            </a:extLst>
          </p:cNvPr>
          <p:cNvSpPr/>
          <p:nvPr/>
        </p:nvSpPr>
        <p:spPr>
          <a:xfrm>
            <a:off x="1135305" y="2601367"/>
            <a:ext cx="1264995" cy="467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10000"/>
              </a:lnSpc>
              <a:buClr>
                <a:srgbClr val="FF0000"/>
              </a:buClr>
              <a:buSzPts val="1800"/>
            </a:pPr>
            <a:r>
              <a:rPr lang="en-US" sz="2400" dirty="0">
                <a:solidFill>
                  <a:srgbClr val="0000CC"/>
                </a:solidFill>
              </a:rPr>
              <a:t>Arduino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01B68FE-5448-42FF-8DB5-F1BDE2BC97DC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400300" y="2834893"/>
            <a:ext cx="476250" cy="18453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7362F37-C8B6-4682-BAC8-14BEF25908FF}"/>
              </a:ext>
            </a:extLst>
          </p:cNvPr>
          <p:cNvSpPr/>
          <p:nvPr/>
        </p:nvSpPr>
        <p:spPr>
          <a:xfrm>
            <a:off x="3643312" y="4049819"/>
            <a:ext cx="1671638" cy="467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10000"/>
              </a:lnSpc>
              <a:buClr>
                <a:srgbClr val="FF0000"/>
              </a:buClr>
              <a:buSzPts val="1800"/>
            </a:pPr>
            <a:r>
              <a:rPr lang="en-US" sz="2400" dirty="0">
                <a:solidFill>
                  <a:srgbClr val="0000CC"/>
                </a:solidFill>
              </a:rPr>
              <a:t>Multiplexer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554F896-192A-4175-BE2A-E142D3E7F91D}"/>
              </a:ext>
            </a:extLst>
          </p:cNvPr>
          <p:cNvCxnSpPr>
            <a:cxnSpLocks/>
            <a:stCxn id="10" idx="0"/>
          </p:cNvCxnSpPr>
          <p:nvPr/>
        </p:nvCxnSpPr>
        <p:spPr>
          <a:xfrm flipV="1">
            <a:off x="4479131" y="3429000"/>
            <a:ext cx="0" cy="62081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2BF6BEB9-5BF6-4FDA-BE76-23EAA7819E2B}"/>
              </a:ext>
            </a:extLst>
          </p:cNvPr>
          <p:cNvSpPr/>
          <p:nvPr/>
        </p:nvSpPr>
        <p:spPr>
          <a:xfrm>
            <a:off x="5972813" y="4049819"/>
            <a:ext cx="1264995" cy="467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10000"/>
              </a:lnSpc>
              <a:buClr>
                <a:srgbClr val="FF0000"/>
              </a:buClr>
              <a:buSzPts val="1800"/>
            </a:pPr>
            <a:r>
              <a:rPr lang="en-US" sz="2400" dirty="0">
                <a:solidFill>
                  <a:srgbClr val="0000CC"/>
                </a:solidFill>
              </a:rPr>
              <a:t>Sensor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85E01DA-3E0C-4268-AFCA-E6FF62555335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7237808" y="4283345"/>
            <a:ext cx="563167" cy="8863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502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24">
            <a:extLst>
              <a:ext uri="{FF2B5EF4-FFF2-40B4-BE49-F238E27FC236}">
                <a16:creationId xmlns:a16="http://schemas.microsoft.com/office/drawing/2014/main" id="{A399FB25-140D-454C-9924-B12ED5FDE80C}"/>
              </a:ext>
            </a:extLst>
          </p:cNvPr>
          <p:cNvSpPr txBox="1"/>
          <p:nvPr/>
        </p:nvSpPr>
        <p:spPr>
          <a:xfrm>
            <a:off x="-5863" y="3701"/>
            <a:ext cx="9149863" cy="548640"/>
          </a:xfrm>
          <a:prstGeom prst="rect">
            <a:avLst/>
          </a:prstGeom>
          <a:gradFill>
            <a:gsLst>
              <a:gs pos="0">
                <a:srgbClr val="66CCFF"/>
              </a:gs>
              <a:gs pos="100000">
                <a:srgbClr val="CCECFF"/>
              </a:gs>
            </a:gsLst>
            <a:lin ang="540000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Circuit Diagram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297F21-EE46-40D6-BC7D-F80C140A9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530605" y="-574770"/>
            <a:ext cx="5873590" cy="857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276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24">
            <a:extLst>
              <a:ext uri="{FF2B5EF4-FFF2-40B4-BE49-F238E27FC236}">
                <a16:creationId xmlns:a16="http://schemas.microsoft.com/office/drawing/2014/main" id="{A399FB25-140D-454C-9924-B12ED5FDE80C}"/>
              </a:ext>
            </a:extLst>
          </p:cNvPr>
          <p:cNvSpPr txBox="1"/>
          <p:nvPr/>
        </p:nvSpPr>
        <p:spPr>
          <a:xfrm>
            <a:off x="-5863" y="3701"/>
            <a:ext cx="9149863" cy="548640"/>
          </a:xfrm>
          <a:prstGeom prst="rect">
            <a:avLst/>
          </a:prstGeom>
          <a:gradFill>
            <a:gsLst>
              <a:gs pos="0">
                <a:srgbClr val="66CCFF"/>
              </a:gs>
              <a:gs pos="100000">
                <a:srgbClr val="CCECFF"/>
              </a:gs>
            </a:gsLst>
            <a:lin ang="5400000" scaled="0"/>
          </a:gra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rgbClr val="000099"/>
                </a:solidFill>
                <a:latin typeface="Arial"/>
                <a:ea typeface="Arial"/>
                <a:cs typeface="Arial"/>
                <a:sym typeface="Arial"/>
              </a:rPr>
              <a:t>Bridge Inspection Guidelines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C3D1027-6864-48EE-9323-3271FB70D9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6093170"/>
              </p:ext>
            </p:extLst>
          </p:nvPr>
        </p:nvGraphicFramePr>
        <p:xfrm>
          <a:off x="1571625" y="878150"/>
          <a:ext cx="6353175" cy="1854200"/>
        </p:xfrm>
        <a:graphic>
          <a:graphicData uri="http://schemas.openxmlformats.org/drawingml/2006/table">
            <a:tbl>
              <a:tblPr firstRow="1" bandRow="1">
                <a:tableStyleId>{2EBE5371-6610-4444-AFB5-C7AD94F30046}</a:tableStyleId>
              </a:tblPr>
              <a:tblGrid>
                <a:gridCol w="3562350">
                  <a:extLst>
                    <a:ext uri="{9D8B030D-6E8A-4147-A177-3AD203B41FA5}">
                      <a16:colId xmlns:a16="http://schemas.microsoft.com/office/drawing/2014/main" val="3218386200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3401215830"/>
                    </a:ext>
                  </a:extLst>
                </a:gridCol>
                <a:gridCol w="1438275">
                  <a:extLst>
                    <a:ext uri="{9D8B030D-6E8A-4147-A177-3AD203B41FA5}">
                      <a16:colId xmlns:a16="http://schemas.microsoft.com/office/drawing/2014/main" val="34181005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Item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Part No.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Unit price ($)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378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ADA fruit multiplexer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TCA 9548A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6.95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1963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ADA fruit temp. and hum. sensor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SHT 31-D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13.95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716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ADA fruit extension jumper (40×6)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#826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3.95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74242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Arduino Nano V.3 with USB cable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rgbClr val="0000F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solidFill>
                            <a:srgbClr val="0000FF"/>
                          </a:solidFill>
                        </a:rPr>
                        <a:t>13.95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2040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9431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16281</TotalTime>
  <Words>55</Words>
  <Application>Microsoft Office PowerPoint</Application>
  <PresentationFormat>On-screen Show (4:3)</PresentationFormat>
  <Paragraphs>23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attupul</dc:creator>
  <cp:lastModifiedBy>Harsha Amunugama</cp:lastModifiedBy>
  <cp:revision>888</cp:revision>
  <cp:lastPrinted>2019-03-04T19:37:21Z</cp:lastPrinted>
  <dcterms:modified xsi:type="dcterms:W3CDTF">2021-02-10T20:57:12Z</dcterms:modified>
</cp:coreProperties>
</file>